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3"/>
  </p:notesMasterIdLst>
  <p:sldIdLst>
    <p:sldId id="273" r:id="rId6"/>
    <p:sldId id="295" r:id="rId7"/>
    <p:sldId id="297" r:id="rId8"/>
    <p:sldId id="296" r:id="rId9"/>
    <p:sldId id="276" r:id="rId10"/>
    <p:sldId id="290" r:id="rId11"/>
    <p:sldId id="293" r:id="rId12"/>
    <p:sldId id="283" r:id="rId13"/>
    <p:sldId id="287" r:id="rId14"/>
    <p:sldId id="289" r:id="rId15"/>
    <p:sldId id="294" r:id="rId16"/>
    <p:sldId id="288" r:id="rId17"/>
    <p:sldId id="278" r:id="rId18"/>
    <p:sldId id="284" r:id="rId19"/>
    <p:sldId id="286" r:id="rId20"/>
    <p:sldId id="292" r:id="rId21"/>
    <p:sldId id="291" r:id="rId22"/>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3" d="100"/>
          <a:sy n="113" d="100"/>
        </p:scale>
        <p:origin x="-1500" y="-10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04/04/2019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smtClean="0">
                <a:solidFill>
                  <a:schemeClr val="tx1"/>
                </a:solidFill>
              </a:rPr>
              <a:t>Washoe County Board of Adjustment</a:t>
            </a:r>
            <a:endParaRPr lang="en-US" sz="2800" b="1" i="1" dirty="0" smtClean="0">
              <a:solidFill>
                <a:schemeClr val="tx1"/>
              </a:solidFill>
            </a:endParaRPr>
          </a:p>
          <a:p>
            <a:pPr>
              <a:spcBef>
                <a:spcPts val="0"/>
              </a:spcBef>
            </a:pPr>
            <a:r>
              <a:rPr lang="en-US" sz="2400" b="1" i="1" dirty="0" smtClean="0">
                <a:solidFill>
                  <a:schemeClr val="tx1"/>
                </a:solidFill>
              </a:rPr>
              <a:t>April 4, 2019</a:t>
            </a:r>
          </a:p>
        </p:txBody>
      </p:sp>
      <p:sp>
        <p:nvSpPr>
          <p:cNvPr id="4" name="Title 3"/>
          <p:cNvSpPr>
            <a:spLocks noGrp="1"/>
          </p:cNvSpPr>
          <p:nvPr>
            <p:ph type="ctrTitle"/>
          </p:nvPr>
        </p:nvSpPr>
        <p:spPr>
          <a:xfrm>
            <a:off x="636814" y="-125730"/>
            <a:ext cx="8229600" cy="811530"/>
          </a:xfrm>
        </p:spPr>
        <p:txBody>
          <a:bodyPr/>
          <a:lstStyle/>
          <a:p>
            <a:r>
              <a:rPr lang="en-US" sz="3600" dirty="0" smtClean="0"/>
              <a:t>Case Number WADMIN19-0003</a:t>
            </a:r>
            <a:br>
              <a:rPr lang="en-US" sz="3600" dirty="0" smtClean="0"/>
            </a:br>
            <a:r>
              <a:rPr lang="en-US" sz="3600" dirty="0" smtClean="0"/>
              <a:t> Desert Skies Middle School Sign</a:t>
            </a:r>
            <a:endParaRPr lang="en-US" sz="3600" dirty="0"/>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9481" t="16963" b="37778"/>
          <a:stretch/>
        </p:blipFill>
        <p:spPr>
          <a:xfrm>
            <a:off x="0" y="1371600"/>
            <a:ext cx="9144000" cy="3429000"/>
          </a:xfrm>
          <a:prstGeom prst="rect">
            <a:avLst/>
          </a:prstGeom>
        </p:spPr>
      </p:pic>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chor="ctr">
            <a:normAutofit fontScale="92500"/>
          </a:bodyPr>
          <a:lstStyle/>
          <a:p>
            <a:pPr>
              <a:lnSpc>
                <a:spcPct val="200000"/>
              </a:lnSpc>
            </a:pPr>
            <a:r>
              <a:rPr lang="en-US" dirty="0" smtClean="0"/>
              <a:t>Desert Skies Middle School is being built at 7550 Donatello Dr. for Washoe </a:t>
            </a:r>
            <a:r>
              <a:rPr lang="en-US" dirty="0"/>
              <a:t>County School </a:t>
            </a:r>
            <a:r>
              <a:rPr lang="en-US" dirty="0" smtClean="0"/>
              <a:t>District.</a:t>
            </a:r>
          </a:p>
          <a:p>
            <a:pPr>
              <a:lnSpc>
                <a:spcPct val="200000"/>
              </a:lnSpc>
            </a:pPr>
            <a:r>
              <a:rPr lang="en-US" dirty="0" smtClean="0"/>
              <a:t>Building Mounted Sign proposed, in keeping with Washoe County Signage Theme</a:t>
            </a:r>
          </a:p>
        </p:txBody>
      </p:sp>
      <p:sp>
        <p:nvSpPr>
          <p:cNvPr id="3" name="Title 2"/>
          <p:cNvSpPr>
            <a:spLocks noGrp="1"/>
          </p:cNvSpPr>
          <p:nvPr>
            <p:ph type="title"/>
          </p:nvPr>
        </p:nvSpPr>
        <p:spPr>
          <a:xfrm>
            <a:off x="1219200" y="76200"/>
            <a:ext cx="7924800" cy="792162"/>
          </a:xfrm>
        </p:spPr>
        <p:txBody>
          <a:bodyPr/>
          <a:lstStyle/>
          <a:p>
            <a:r>
              <a:rPr lang="en-US" dirty="0" smtClean="0"/>
              <a:t>Overview</a:t>
            </a:r>
            <a:endParaRPr lang="en-US" dirty="0"/>
          </a:p>
        </p:txBody>
      </p:sp>
    </p:spTree>
    <p:extLst>
      <p:ext uri="{BB962C8B-B14F-4D97-AF65-F5344CB8AC3E}">
        <p14:creationId xmlns:p14="http://schemas.microsoft.com/office/powerpoint/2010/main" val="35800733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5361" t="3393" r="7149" b="17691"/>
          <a:stretch/>
        </p:blipFill>
        <p:spPr>
          <a:xfrm>
            <a:off x="2514600" y="990600"/>
            <a:ext cx="4205732" cy="4909415"/>
          </a:xfrm>
        </p:spPr>
      </p:pic>
      <p:sp>
        <p:nvSpPr>
          <p:cNvPr id="3" name="Title 2"/>
          <p:cNvSpPr>
            <a:spLocks noGrp="1"/>
          </p:cNvSpPr>
          <p:nvPr>
            <p:ph type="title"/>
          </p:nvPr>
        </p:nvSpPr>
        <p:spPr>
          <a:xfrm>
            <a:off x="1219200" y="76200"/>
            <a:ext cx="7924800" cy="792162"/>
          </a:xfrm>
        </p:spPr>
        <p:txBody>
          <a:bodyPr/>
          <a:lstStyle/>
          <a:p>
            <a:r>
              <a:rPr lang="en-US" dirty="0" smtClean="0"/>
              <a:t>Overview</a:t>
            </a:r>
            <a:endParaRPr lang="en-US" dirty="0"/>
          </a:p>
        </p:txBody>
      </p:sp>
    </p:spTree>
    <p:extLst>
      <p:ext uri="{BB962C8B-B14F-4D97-AF65-F5344CB8AC3E}">
        <p14:creationId xmlns:p14="http://schemas.microsoft.com/office/powerpoint/2010/main" val="18232531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876800" y="1219200"/>
            <a:ext cx="3581400" cy="4038601"/>
          </a:xfrm>
        </p:spPr>
        <p:txBody>
          <a:bodyPr/>
          <a:lstStyle/>
          <a:p>
            <a:endParaRPr lang="en-US" dirty="0"/>
          </a:p>
        </p:txBody>
      </p:sp>
      <p:sp>
        <p:nvSpPr>
          <p:cNvPr id="3" name="Title 2"/>
          <p:cNvSpPr>
            <a:spLocks noGrp="1"/>
          </p:cNvSpPr>
          <p:nvPr>
            <p:ph type="title"/>
          </p:nvPr>
        </p:nvSpPr>
        <p:spPr>
          <a:xfrm>
            <a:off x="1219200" y="76200"/>
            <a:ext cx="7924800" cy="792162"/>
          </a:xfrm>
        </p:spPr>
        <p:txBody>
          <a:bodyPr/>
          <a:lstStyle/>
          <a:p>
            <a:r>
              <a:rPr lang="en-US" dirty="0" smtClean="0"/>
              <a:t>Overview</a:t>
            </a:r>
            <a:endParaRPr lang="en-US" dirty="0"/>
          </a:p>
        </p:txBody>
      </p:sp>
      <p:pic>
        <p:nvPicPr>
          <p:cNvPr id="614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9787" y="990600"/>
            <a:ext cx="4634213"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480" y="1452562"/>
            <a:ext cx="4577787" cy="395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54783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chor="ctr">
            <a:normAutofit fontScale="92500" lnSpcReduction="10000"/>
          </a:bodyPr>
          <a:lstStyle/>
          <a:p>
            <a:pPr>
              <a:lnSpc>
                <a:spcPct val="200000"/>
              </a:lnSpc>
            </a:pPr>
            <a:r>
              <a:rPr lang="en-US" dirty="0" smtClean="0"/>
              <a:t>40 acre parcel owned by the United States of America</a:t>
            </a:r>
          </a:p>
          <a:p>
            <a:pPr>
              <a:lnSpc>
                <a:spcPct val="200000"/>
              </a:lnSpc>
            </a:pPr>
            <a:r>
              <a:rPr lang="en-US" dirty="0" smtClean="0"/>
              <a:t>Building located in General Rural zone (GR) </a:t>
            </a:r>
            <a:r>
              <a:rPr lang="en-US" dirty="0"/>
              <a:t>and Spanish Springs Area </a:t>
            </a:r>
            <a:r>
              <a:rPr lang="en-US" dirty="0" smtClean="0"/>
              <a:t>Plan</a:t>
            </a:r>
            <a:endParaRPr lang="en-US" dirty="0" smtClean="0"/>
          </a:p>
          <a:p>
            <a:pPr>
              <a:lnSpc>
                <a:spcPct val="200000"/>
              </a:lnSpc>
            </a:pPr>
            <a:r>
              <a:rPr lang="en-US" dirty="0" smtClean="0"/>
              <a:t>Sun Valley CAB</a:t>
            </a:r>
          </a:p>
        </p:txBody>
      </p:sp>
      <p:sp>
        <p:nvSpPr>
          <p:cNvPr id="3" name="Title 2"/>
          <p:cNvSpPr>
            <a:spLocks noGrp="1"/>
          </p:cNvSpPr>
          <p:nvPr>
            <p:ph type="title"/>
          </p:nvPr>
        </p:nvSpPr>
        <p:spPr>
          <a:xfrm>
            <a:off x="1219200" y="76200"/>
            <a:ext cx="7924800" cy="792162"/>
          </a:xfrm>
        </p:spPr>
        <p:txBody>
          <a:bodyPr/>
          <a:lstStyle/>
          <a:p>
            <a:r>
              <a:rPr lang="en-US" dirty="0" smtClean="0"/>
              <a:t>Overview</a:t>
            </a:r>
            <a:endParaRPr lang="en-US" dirty="0"/>
          </a:p>
        </p:txBody>
      </p:sp>
    </p:spTree>
    <p:extLst>
      <p:ext uri="{BB962C8B-B14F-4D97-AF65-F5344CB8AC3E}">
        <p14:creationId xmlns:p14="http://schemas.microsoft.com/office/powerpoint/2010/main" val="19496978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876800" y="1219200"/>
            <a:ext cx="3581400" cy="4038601"/>
          </a:xfrm>
        </p:spPr>
        <p:txBody>
          <a:bodyPr/>
          <a:lstStyle/>
          <a:p>
            <a:endParaRPr lang="en-US" dirty="0"/>
          </a:p>
        </p:txBody>
      </p:sp>
      <p:sp>
        <p:nvSpPr>
          <p:cNvPr id="3" name="Title 2"/>
          <p:cNvSpPr>
            <a:spLocks noGrp="1"/>
          </p:cNvSpPr>
          <p:nvPr>
            <p:ph type="title"/>
          </p:nvPr>
        </p:nvSpPr>
        <p:spPr>
          <a:xfrm>
            <a:off x="1219200" y="76200"/>
            <a:ext cx="7924800" cy="792162"/>
          </a:xfrm>
        </p:spPr>
        <p:txBody>
          <a:bodyPr/>
          <a:lstStyle/>
          <a:p>
            <a:r>
              <a:rPr lang="en-US" dirty="0" smtClean="0"/>
              <a:t>Overview</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435" y="1066800"/>
            <a:ext cx="9039693"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5029200" y="1752600"/>
            <a:ext cx="2661719" cy="369332"/>
          </a:xfrm>
          <a:prstGeom prst="rect">
            <a:avLst/>
          </a:prstGeom>
          <a:solidFill>
            <a:schemeClr val="bg1">
              <a:lumMod val="75000"/>
            </a:schemeClr>
          </a:solidFill>
        </p:spPr>
        <p:txBody>
          <a:bodyPr wrap="square" rtlCol="0">
            <a:spAutoFit/>
          </a:bodyPr>
          <a:lstStyle/>
          <a:p>
            <a:r>
              <a:rPr lang="en-US" dirty="0" smtClean="0"/>
              <a:t>Spanish Springs Area Plan</a:t>
            </a:r>
            <a:endParaRPr lang="en-US" dirty="0"/>
          </a:p>
        </p:txBody>
      </p:sp>
      <p:sp>
        <p:nvSpPr>
          <p:cNvPr id="5" name="Rectangle 4"/>
          <p:cNvSpPr/>
          <p:nvPr/>
        </p:nvSpPr>
        <p:spPr>
          <a:xfrm>
            <a:off x="5334000" y="3200400"/>
            <a:ext cx="310081" cy="2286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16408" y="4191000"/>
            <a:ext cx="2133600" cy="381000"/>
          </a:xfrm>
          <a:prstGeom prst="rect">
            <a:avLst/>
          </a:prstGeom>
          <a:solidFill>
            <a:schemeClr val="bg1">
              <a:lumMod val="75000"/>
            </a:schemeClr>
          </a:solidFill>
        </p:spPr>
        <p:txBody>
          <a:bodyPr wrap="square" rtlCol="0">
            <a:spAutoFit/>
          </a:bodyPr>
          <a:lstStyle/>
          <a:p>
            <a:r>
              <a:rPr lang="en-US" dirty="0" smtClean="0"/>
              <a:t>Sun Valley Area Plan</a:t>
            </a:r>
            <a:endParaRPr lang="en-US" dirty="0"/>
          </a:p>
        </p:txBody>
      </p:sp>
    </p:spTree>
    <p:extLst>
      <p:ext uri="{BB962C8B-B14F-4D97-AF65-F5344CB8AC3E}">
        <p14:creationId xmlns:p14="http://schemas.microsoft.com/office/powerpoint/2010/main" val="21672698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chor="ctr">
            <a:normAutofit fontScale="85000" lnSpcReduction="20000"/>
          </a:bodyPr>
          <a:lstStyle/>
          <a:p>
            <a:pPr>
              <a:lnSpc>
                <a:spcPct val="200000"/>
              </a:lnSpc>
            </a:pPr>
            <a:r>
              <a:rPr lang="en-US" dirty="0">
                <a:ea typeface="Times New Roman"/>
              </a:rPr>
              <a:t>Table 110.505.15.1 allows up to 120 square feet for Civic uses in the GR zone</a:t>
            </a:r>
            <a:r>
              <a:rPr lang="en-US" dirty="0" smtClean="0">
                <a:ea typeface="Times New Roman"/>
              </a:rPr>
              <a:t>. Larger with an </a:t>
            </a:r>
            <a:r>
              <a:rPr lang="en-US" smtClean="0">
                <a:ea typeface="Times New Roman"/>
              </a:rPr>
              <a:t>Administrative Permit.</a:t>
            </a:r>
            <a:endParaRPr lang="en-US" dirty="0"/>
          </a:p>
          <a:p>
            <a:pPr>
              <a:lnSpc>
                <a:spcPct val="200000"/>
              </a:lnSpc>
            </a:pPr>
            <a:r>
              <a:rPr lang="en-US" dirty="0" smtClean="0"/>
              <a:t>A building mounted sign </a:t>
            </a:r>
            <a:r>
              <a:rPr lang="en-US" dirty="0"/>
              <a:t>greater than 120 square foot in </a:t>
            </a:r>
            <a:r>
              <a:rPr lang="en-US" dirty="0" smtClean="0"/>
              <a:t>size, ±224 </a:t>
            </a:r>
            <a:r>
              <a:rPr lang="en-US" dirty="0"/>
              <a:t>square feet in size</a:t>
            </a:r>
            <a:r>
              <a:rPr lang="en-US" dirty="0" smtClean="0"/>
              <a:t>.</a:t>
            </a:r>
          </a:p>
          <a:p>
            <a:pPr>
              <a:lnSpc>
                <a:spcPct val="200000"/>
              </a:lnSpc>
            </a:pPr>
            <a:r>
              <a:rPr lang="en-US" dirty="0" smtClean="0"/>
              <a:t>Building frontage of ±753 square feet.</a:t>
            </a:r>
          </a:p>
          <a:p>
            <a:pPr>
              <a:lnSpc>
                <a:spcPct val="200000"/>
              </a:lnSpc>
            </a:pPr>
            <a:endParaRPr lang="en-US" dirty="0" smtClean="0"/>
          </a:p>
        </p:txBody>
      </p:sp>
      <p:sp>
        <p:nvSpPr>
          <p:cNvPr id="3" name="Title 2"/>
          <p:cNvSpPr>
            <a:spLocks noGrp="1"/>
          </p:cNvSpPr>
          <p:nvPr>
            <p:ph type="title"/>
          </p:nvPr>
        </p:nvSpPr>
        <p:spPr>
          <a:xfrm>
            <a:off x="1219200" y="76200"/>
            <a:ext cx="7924800" cy="792162"/>
          </a:xfrm>
        </p:spPr>
        <p:txBody>
          <a:bodyPr/>
          <a:lstStyle/>
          <a:p>
            <a:r>
              <a:rPr lang="en-US" dirty="0" smtClean="0"/>
              <a:t>Overview</a:t>
            </a:r>
            <a:endParaRPr lang="en-US" dirty="0"/>
          </a:p>
        </p:txBody>
      </p:sp>
    </p:spTree>
    <p:extLst>
      <p:ext uri="{BB962C8B-B14F-4D97-AF65-F5344CB8AC3E}">
        <p14:creationId xmlns:p14="http://schemas.microsoft.com/office/powerpoint/2010/main" val="774426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smtClean="0"/>
              <a:t>Request</a:t>
            </a:r>
            <a:endParaRPr lang="en-US" dirty="0"/>
          </a:p>
        </p:txBody>
      </p:sp>
      <p:sp>
        <p:nvSpPr>
          <p:cNvPr id="4" name="Content Placeholder 3"/>
          <p:cNvSpPr>
            <a:spLocks noGrp="1"/>
          </p:cNvSpPr>
          <p:nvPr>
            <p:ph idx="1"/>
          </p:nvPr>
        </p:nvSpPr>
        <p:spPr>
          <a:xfrm>
            <a:off x="457200" y="1219200"/>
            <a:ext cx="8229600" cy="4038601"/>
          </a:xfrm>
        </p:spPr>
        <p:txBody>
          <a:bodyPr>
            <a:normAutofit/>
          </a:bodyPr>
          <a:lstStyle/>
          <a:p>
            <a:endParaRPr lang="en-US" dirty="0" smtClean="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8" name="Picture 7"/>
          <p:cNvPicPr/>
          <p:nvPr/>
        </p:nvPicPr>
        <p:blipFill>
          <a:blip r:embed="rId2"/>
          <a:stretch>
            <a:fillRect/>
          </a:stretch>
        </p:blipFill>
        <p:spPr>
          <a:xfrm>
            <a:off x="0" y="2438401"/>
            <a:ext cx="9351046" cy="2629267"/>
          </a:xfrm>
          <a:prstGeom prst="rect">
            <a:avLst/>
          </a:prstGeom>
        </p:spPr>
      </p:pic>
      <p:sp>
        <p:nvSpPr>
          <p:cNvPr id="6" name="Rectangle 5"/>
          <p:cNvSpPr/>
          <p:nvPr/>
        </p:nvSpPr>
        <p:spPr>
          <a:xfrm>
            <a:off x="0" y="2438401"/>
            <a:ext cx="381000" cy="3047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085294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1219200" y="76200"/>
            <a:ext cx="7924800" cy="792162"/>
          </a:xfrm>
        </p:spPr>
        <p:txBody>
          <a:bodyPr/>
          <a:lstStyle/>
          <a:p>
            <a:r>
              <a:rPr lang="en-US" dirty="0" smtClean="0"/>
              <a:t>Overview</a:t>
            </a:r>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3040" y="1024128"/>
            <a:ext cx="5977585" cy="4480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390686" y="5452431"/>
            <a:ext cx="6117700" cy="369332"/>
          </a:xfrm>
          <a:prstGeom prst="rect">
            <a:avLst/>
          </a:prstGeom>
          <a:noFill/>
        </p:spPr>
        <p:txBody>
          <a:bodyPr wrap="none" rtlCol="0">
            <a:spAutoFit/>
          </a:bodyPr>
          <a:lstStyle/>
          <a:p>
            <a:r>
              <a:rPr lang="en-US" b="1" dirty="0"/>
              <a:t>Picture taken immediately in front of nearest house, ±510 feet</a:t>
            </a:r>
            <a:endParaRPr lang="en-US" dirty="0"/>
          </a:p>
        </p:txBody>
      </p:sp>
      <p:sp>
        <p:nvSpPr>
          <p:cNvPr id="10" name="Right Arrow 9"/>
          <p:cNvSpPr/>
          <p:nvPr/>
        </p:nvSpPr>
        <p:spPr>
          <a:xfrm flipH="1">
            <a:off x="6378460" y="2983188"/>
            <a:ext cx="2613140" cy="242316"/>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7391401" y="2627292"/>
            <a:ext cx="1654438" cy="954107"/>
          </a:xfrm>
          <a:prstGeom prst="rect">
            <a:avLst/>
          </a:prstGeom>
          <a:noFill/>
        </p:spPr>
        <p:txBody>
          <a:bodyPr wrap="square" rtlCol="0">
            <a:spAutoFit/>
          </a:bodyPr>
          <a:lstStyle/>
          <a:p>
            <a:r>
              <a:rPr lang="en-US" sz="2800" dirty="0" smtClean="0"/>
              <a:t>Proposed Frontage</a:t>
            </a:r>
            <a:endParaRPr lang="en-US" sz="2800" dirty="0"/>
          </a:p>
        </p:txBody>
      </p:sp>
    </p:spTree>
    <p:extLst>
      <p:ext uri="{BB962C8B-B14F-4D97-AF65-F5344CB8AC3E}">
        <p14:creationId xmlns:p14="http://schemas.microsoft.com/office/powerpoint/2010/main" val="37610815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1219200" y="76200"/>
            <a:ext cx="7924800" cy="792162"/>
          </a:xfrm>
        </p:spPr>
        <p:txBody>
          <a:bodyPr/>
          <a:lstStyle/>
          <a:p>
            <a:r>
              <a:rPr lang="en-US" dirty="0" smtClean="0"/>
              <a:t>Overview</a:t>
            </a:r>
            <a:endParaRPr lang="en-US" dirty="0"/>
          </a:p>
        </p:txBody>
      </p:sp>
      <p:sp>
        <p:nvSpPr>
          <p:cNvPr id="4" name="TextBox 3"/>
          <p:cNvSpPr txBox="1"/>
          <p:nvPr/>
        </p:nvSpPr>
        <p:spPr>
          <a:xfrm>
            <a:off x="2613639" y="5456562"/>
            <a:ext cx="4109908" cy="369332"/>
          </a:xfrm>
          <a:prstGeom prst="rect">
            <a:avLst/>
          </a:prstGeom>
          <a:noFill/>
        </p:spPr>
        <p:txBody>
          <a:bodyPr wrap="none" rtlCol="0">
            <a:spAutoFit/>
          </a:bodyPr>
          <a:lstStyle/>
          <a:p>
            <a:r>
              <a:rPr lang="en-US" b="1" dirty="0"/>
              <a:t>Last clear view from the west</a:t>
            </a:r>
            <a:r>
              <a:rPr lang="en-US" b="1" dirty="0" smtClean="0"/>
              <a:t>. </a:t>
            </a:r>
            <a:r>
              <a:rPr lang="en-US" b="1" dirty="0"/>
              <a:t>±1000 feet</a:t>
            </a:r>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026250"/>
            <a:ext cx="6022485" cy="4510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63414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1219200" y="76200"/>
            <a:ext cx="7924800" cy="792162"/>
          </a:xfrm>
        </p:spPr>
        <p:txBody>
          <a:bodyPr/>
          <a:lstStyle/>
          <a:p>
            <a:r>
              <a:rPr lang="en-US" dirty="0" smtClean="0"/>
              <a:t>Overview</a:t>
            </a:r>
            <a:endParaRPr lang="en-US" dirty="0"/>
          </a:p>
        </p:txBody>
      </p:sp>
      <p:sp>
        <p:nvSpPr>
          <p:cNvPr id="4" name="TextBox 3"/>
          <p:cNvSpPr txBox="1"/>
          <p:nvPr/>
        </p:nvSpPr>
        <p:spPr>
          <a:xfrm>
            <a:off x="2613639" y="5456562"/>
            <a:ext cx="4053995" cy="369332"/>
          </a:xfrm>
          <a:prstGeom prst="rect">
            <a:avLst/>
          </a:prstGeom>
          <a:noFill/>
        </p:spPr>
        <p:txBody>
          <a:bodyPr wrap="none" rtlCol="0">
            <a:spAutoFit/>
          </a:bodyPr>
          <a:lstStyle/>
          <a:p>
            <a:r>
              <a:rPr lang="en-US" b="1" dirty="0"/>
              <a:t>Last clear view from the </a:t>
            </a:r>
            <a:r>
              <a:rPr lang="en-US" b="1" dirty="0" smtClean="0"/>
              <a:t>east. </a:t>
            </a:r>
            <a:r>
              <a:rPr lang="en-US" b="1" dirty="0"/>
              <a:t>±</a:t>
            </a:r>
            <a:r>
              <a:rPr lang="en-US" b="1" dirty="0" smtClean="0"/>
              <a:t>1600 </a:t>
            </a:r>
            <a:r>
              <a:rPr lang="en-US" b="1" dirty="0"/>
              <a:t>feet</a:t>
            </a:r>
            <a:endParaRPr lang="en-US" dirty="0"/>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7600" b="20435"/>
          <a:stretch/>
        </p:blipFill>
        <p:spPr>
          <a:xfrm>
            <a:off x="1523999" y="1019548"/>
            <a:ext cx="6225766" cy="4507992"/>
          </a:xfrm>
          <a:prstGeom prst="rect">
            <a:avLst/>
          </a:prstGeom>
        </p:spPr>
      </p:pic>
      <p:sp>
        <p:nvSpPr>
          <p:cNvPr id="6" name="Oval 5"/>
          <p:cNvSpPr/>
          <p:nvPr/>
        </p:nvSpPr>
        <p:spPr>
          <a:xfrm>
            <a:off x="2895600" y="3581400"/>
            <a:ext cx="1295400" cy="304800"/>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446101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1371600"/>
            <a:ext cx="3797300" cy="9427778"/>
          </a:xfrm>
          <a:prstGeom prst="rect">
            <a:avLst/>
          </a:prstGeom>
          <a:noFill/>
          <a:ln>
            <a:noFill/>
          </a:ln>
          <a:effectLst/>
          <a:scene3d>
            <a:camera prst="orthographicFront">
              <a:rot lat="0" lon="0" rev="16200000"/>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1219200" y="76200"/>
            <a:ext cx="7924800" cy="792162"/>
          </a:xfrm>
        </p:spPr>
        <p:txBody>
          <a:bodyPr/>
          <a:lstStyle/>
          <a:p>
            <a:r>
              <a:rPr lang="en-US" dirty="0" smtClean="0"/>
              <a:t>Overview</a:t>
            </a:r>
            <a:endParaRPr lang="en-US" dirty="0"/>
          </a:p>
        </p:txBody>
      </p:sp>
      <p:sp>
        <p:nvSpPr>
          <p:cNvPr id="8" name="TextBox 7"/>
          <p:cNvSpPr txBox="1"/>
          <p:nvPr/>
        </p:nvSpPr>
        <p:spPr>
          <a:xfrm>
            <a:off x="1778793" y="5399722"/>
            <a:ext cx="5573713" cy="400110"/>
          </a:xfrm>
          <a:prstGeom prst="rect">
            <a:avLst/>
          </a:prstGeom>
          <a:noFill/>
        </p:spPr>
        <p:txBody>
          <a:bodyPr wrap="square" rtlCol="0">
            <a:spAutoFit/>
          </a:bodyPr>
          <a:lstStyle/>
          <a:p>
            <a:r>
              <a:rPr lang="en-US" sz="2000" b="1" dirty="0" smtClean="0"/>
              <a:t>Washoe County Schools Theme For School Signage</a:t>
            </a:r>
            <a:endParaRPr lang="en-US" sz="2000" b="1" dirty="0"/>
          </a:p>
        </p:txBody>
      </p:sp>
    </p:spTree>
    <p:extLst>
      <p:ext uri="{BB962C8B-B14F-4D97-AF65-F5344CB8AC3E}">
        <p14:creationId xmlns:p14="http://schemas.microsoft.com/office/powerpoint/2010/main" val="8723411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Public Notice &amp; CAB</a:t>
            </a:r>
            <a:endParaRPr lang="en-US" dirty="0"/>
          </a:p>
        </p:txBody>
      </p:sp>
      <p:sp>
        <p:nvSpPr>
          <p:cNvPr id="4" name="Content Placeholder 3"/>
          <p:cNvSpPr>
            <a:spLocks noGrp="1"/>
          </p:cNvSpPr>
          <p:nvPr>
            <p:ph idx="1"/>
          </p:nvPr>
        </p:nvSpPr>
        <p:spPr/>
        <p:txBody>
          <a:bodyPr/>
          <a:lstStyle/>
          <a:p>
            <a:r>
              <a:rPr lang="en-US" dirty="0"/>
              <a:t>Notice </a:t>
            </a:r>
            <a:r>
              <a:rPr lang="en-US" dirty="0" smtClean="0"/>
              <a:t>was sent </a:t>
            </a:r>
            <a:r>
              <a:rPr lang="en-US" dirty="0"/>
              <a:t>to </a:t>
            </a:r>
            <a:r>
              <a:rPr lang="en-US" dirty="0" smtClean="0"/>
              <a:t>178 affected </a:t>
            </a:r>
            <a:r>
              <a:rPr lang="en-US" dirty="0"/>
              <a:t>property </a:t>
            </a:r>
            <a:r>
              <a:rPr lang="en-US" dirty="0" smtClean="0"/>
              <a:t>owners within 500 feet of property boundaries.</a:t>
            </a:r>
            <a:endParaRPr lang="en-US" dirty="0"/>
          </a:p>
          <a:p>
            <a:r>
              <a:rPr lang="en-US" dirty="0" smtClean="0"/>
              <a:t>Sun Valley CAB did not meet during the review period, a worksheet was sent, no comments returned.</a:t>
            </a:r>
            <a:endParaRPr lang="en-US" dirty="0"/>
          </a:p>
        </p:txBody>
      </p:sp>
    </p:spTree>
    <p:extLst>
      <p:ext uri="{BB962C8B-B14F-4D97-AF65-F5344CB8AC3E}">
        <p14:creationId xmlns:p14="http://schemas.microsoft.com/office/powerpoint/2010/main" val="34067202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Reviewing Agencies</a:t>
            </a:r>
            <a:endParaRPr lang="en-US" dirty="0"/>
          </a:p>
        </p:txBody>
      </p:sp>
      <p:sp>
        <p:nvSpPr>
          <p:cNvPr id="4" name="Content Placeholder 3"/>
          <p:cNvSpPr>
            <a:spLocks noGrp="1"/>
          </p:cNvSpPr>
          <p:nvPr>
            <p:ph idx="1"/>
          </p:nvPr>
        </p:nvSpPr>
        <p:spPr>
          <a:xfrm>
            <a:off x="457200" y="1219200"/>
            <a:ext cx="8458200" cy="4572000"/>
          </a:xfrm>
        </p:spPr>
        <p:txBody>
          <a:bodyPr>
            <a:normAutofit fontScale="92500" lnSpcReduction="20000"/>
          </a:bodyPr>
          <a:lstStyle/>
          <a:p>
            <a:r>
              <a:rPr lang="en-US" sz="3500" dirty="0"/>
              <a:t>Washoe County Community Service</a:t>
            </a:r>
          </a:p>
          <a:p>
            <a:pPr lvl="1"/>
            <a:r>
              <a:rPr lang="en-US" sz="3500" dirty="0"/>
              <a:t>Planning and Building Division</a:t>
            </a:r>
          </a:p>
          <a:p>
            <a:pPr lvl="1"/>
            <a:r>
              <a:rPr lang="en-US" sz="3500" dirty="0"/>
              <a:t>Engineering and Capital Projects</a:t>
            </a:r>
          </a:p>
          <a:p>
            <a:r>
              <a:rPr lang="en-US" sz="3500" dirty="0"/>
              <a:t>Regional Transportation </a:t>
            </a:r>
            <a:r>
              <a:rPr lang="en-US" sz="3500" dirty="0" smtClean="0"/>
              <a:t>Commission</a:t>
            </a:r>
            <a:endParaRPr lang="en-US" sz="3500" dirty="0"/>
          </a:p>
          <a:p>
            <a:r>
              <a:rPr lang="en-US" sz="3500" dirty="0"/>
              <a:t>Truckee Meadows Fire Protection District</a:t>
            </a:r>
          </a:p>
          <a:p>
            <a:r>
              <a:rPr lang="en-US" sz="3500" dirty="0" smtClean="0"/>
              <a:t>Nevada Department of Transportation</a:t>
            </a:r>
            <a:endParaRPr lang="en-US" sz="3500" dirty="0"/>
          </a:p>
          <a:p>
            <a:r>
              <a:rPr lang="en-US" sz="3500" dirty="0" smtClean="0"/>
              <a:t>Sun Valley General Improvement District</a:t>
            </a:r>
            <a:endParaRPr lang="en-US" sz="3500" dirty="0"/>
          </a:p>
          <a:p>
            <a:r>
              <a:rPr lang="en-US" sz="3500" dirty="0" smtClean="0"/>
              <a:t>City of Sparks Community Services</a:t>
            </a:r>
            <a:endParaRPr lang="en-US" sz="3500" dirty="0"/>
          </a:p>
          <a:p>
            <a:r>
              <a:rPr lang="en-US" sz="3500" dirty="0" smtClean="0"/>
              <a:t>Washoe-</a:t>
            </a:r>
            <a:r>
              <a:rPr lang="en-US" sz="3500" dirty="0" err="1" smtClean="0"/>
              <a:t>Storey</a:t>
            </a:r>
            <a:r>
              <a:rPr lang="en-US" sz="3500" dirty="0" smtClean="0"/>
              <a:t> Conservation District</a:t>
            </a:r>
            <a:endParaRPr lang="en-US" sz="3500" dirty="0"/>
          </a:p>
          <a:p>
            <a:endParaRPr lang="en-US" dirty="0"/>
          </a:p>
        </p:txBody>
      </p:sp>
    </p:spTree>
    <p:extLst>
      <p:ext uri="{BB962C8B-B14F-4D97-AF65-F5344CB8AC3E}">
        <p14:creationId xmlns:p14="http://schemas.microsoft.com/office/powerpoint/2010/main" val="20838863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Recommendation</a:t>
            </a:r>
            <a:endParaRPr lang="en-US" dirty="0"/>
          </a:p>
        </p:txBody>
      </p:sp>
      <p:sp>
        <p:nvSpPr>
          <p:cNvPr id="4" name="Content Placeholder 3"/>
          <p:cNvSpPr>
            <a:spLocks noGrp="1"/>
          </p:cNvSpPr>
          <p:nvPr>
            <p:ph idx="1"/>
          </p:nvPr>
        </p:nvSpPr>
        <p:spPr>
          <a:xfrm>
            <a:off x="457200" y="990600"/>
            <a:ext cx="8229600" cy="4572000"/>
          </a:xfrm>
        </p:spPr>
        <p:txBody>
          <a:bodyPr anchor="ctr">
            <a:noAutofit/>
          </a:bodyPr>
          <a:lstStyle/>
          <a:p>
            <a:pPr marL="0" indent="0" algn="ctr" hangingPunct="0">
              <a:buNone/>
            </a:pPr>
            <a:r>
              <a:rPr lang="en-US" u="sng" dirty="0" smtClean="0"/>
              <a:t>Approve with Conditions</a:t>
            </a:r>
          </a:p>
          <a:p>
            <a:pPr marL="0" indent="0" algn="ctr" hangingPunct="0">
              <a:buNone/>
            </a:pPr>
            <a:r>
              <a:rPr lang="en-US" b="0" dirty="0" smtClean="0"/>
              <a:t>Conditions of Approval are in Exhibit A of each Commissioner’s case packet</a:t>
            </a:r>
          </a:p>
          <a:p>
            <a:pPr marL="0" indent="0" hangingPunct="0">
              <a:buNone/>
            </a:pPr>
            <a:endParaRPr lang="en-US" sz="1600" dirty="0"/>
          </a:p>
        </p:txBody>
      </p:sp>
    </p:spTree>
    <p:extLst>
      <p:ext uri="{BB962C8B-B14F-4D97-AF65-F5344CB8AC3E}">
        <p14:creationId xmlns:p14="http://schemas.microsoft.com/office/powerpoint/2010/main" val="38556948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Possible Motion</a:t>
            </a:r>
            <a:endParaRPr lang="en-US" dirty="0"/>
          </a:p>
        </p:txBody>
      </p:sp>
      <p:sp>
        <p:nvSpPr>
          <p:cNvPr id="4" name="Content Placeholder 3"/>
          <p:cNvSpPr>
            <a:spLocks noGrp="1"/>
          </p:cNvSpPr>
          <p:nvPr>
            <p:ph idx="1"/>
          </p:nvPr>
        </p:nvSpPr>
        <p:spPr>
          <a:xfrm>
            <a:off x="457200" y="990600"/>
            <a:ext cx="8229600" cy="4572000"/>
          </a:xfrm>
        </p:spPr>
        <p:txBody>
          <a:bodyPr anchor="ctr">
            <a:noAutofit/>
          </a:bodyPr>
          <a:lstStyle/>
          <a:p>
            <a:pPr marL="0" indent="0" hangingPunct="0">
              <a:buNone/>
            </a:pPr>
            <a:r>
              <a:rPr lang="en-US" sz="2800" u="sng" dirty="0"/>
              <a:t>Motion</a:t>
            </a:r>
            <a:endParaRPr lang="en-US" sz="2800" dirty="0"/>
          </a:p>
          <a:p>
            <a:pPr marL="0" indent="0" hangingPunct="0">
              <a:buNone/>
            </a:pPr>
            <a:r>
              <a:rPr lang="en-US" sz="2800" dirty="0"/>
              <a:t>I move that, after giving reasoned consideration to the information contained in the staff report and information received during the public hearing, the Board of Adjustment approve Administrative Permit Case Number WADMIN19-0003 for Desert Skies Middle School Sign, having made all four findings in accordance with Washoe County Development Code Section </a:t>
            </a:r>
            <a:r>
              <a:rPr lang="en-US" sz="2800" dirty="0" smtClean="0"/>
              <a:t>110.808.25</a:t>
            </a:r>
            <a:r>
              <a:rPr lang="en-US" sz="2800" dirty="0"/>
              <a:t>.</a:t>
            </a:r>
          </a:p>
        </p:txBody>
      </p:sp>
    </p:spTree>
    <p:extLst>
      <p:ext uri="{BB962C8B-B14F-4D97-AF65-F5344CB8AC3E}">
        <p14:creationId xmlns:p14="http://schemas.microsoft.com/office/powerpoint/2010/main" val="11282166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Questions</a:t>
            </a:r>
            <a:endParaRPr lang="en-US" dirty="0"/>
          </a:p>
        </p:txBody>
      </p:sp>
      <p:pic>
        <p:nvPicPr>
          <p:cNvPr id="1028"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542" y="2376362"/>
            <a:ext cx="9316942" cy="2195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4462160"/>
      </p:ext>
    </p:extLst>
  </p:cSld>
  <p:clrMapOvr>
    <a:masterClrMapping/>
  </p:clrMapOvr>
  <p:timing>
    <p:tnLst>
      <p:par>
        <p:cTn id="1" dur="indefinite" restart="never" nodeType="tmRoot"/>
      </p:par>
    </p:tnLst>
  </p:timing>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200D7ED-6620-45A0-9F13-862FEFE886A3}">
  <ds:schemaRefs>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a94d8b85-37e1-4d17-8d55-8b7d207932bb"/>
    <ds:schemaRef ds:uri="http://schemas.microsoft.com/sharepoint/v3"/>
    <ds:schemaRef ds:uri="http://purl.org/dc/elements/1.1/"/>
    <ds:schemaRef ds:uri="http://schemas.microsoft.com/sharepoint/v3/fields"/>
    <ds:schemaRef ds:uri="http://schemas.microsoft.com/office/2006/metadata/properties"/>
    <ds:schemaRef ds:uri="CEA9126C-A9B1-4F4A-855C-DD0F845697D2"/>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3554</TotalTime>
  <Words>332</Words>
  <Application>Microsoft Office PowerPoint</Application>
  <PresentationFormat>On-screen Show (4:3)</PresentationFormat>
  <Paragraphs>53</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PowerPoint_Template_2015</vt:lpstr>
      <vt:lpstr>Case Number WADMIN19-0003  Desert Skies Middle School Sign</vt:lpstr>
      <vt:lpstr>Overview</vt:lpstr>
      <vt:lpstr>Overview</vt:lpstr>
      <vt:lpstr>Overview</vt:lpstr>
      <vt:lpstr>Overview</vt:lpstr>
      <vt:lpstr>Overview</vt:lpstr>
      <vt:lpstr>Overview</vt:lpstr>
      <vt:lpstr>Request</vt:lpstr>
      <vt:lpstr>Overview</vt:lpstr>
      <vt:lpstr>Overview</vt:lpstr>
      <vt:lpstr>Overview</vt:lpstr>
      <vt:lpstr>Overview</vt:lpstr>
      <vt:lpstr>Public Notice &amp; CAB</vt:lpstr>
      <vt:lpstr>Reviewing Agencies</vt:lpstr>
      <vt:lpstr>Recommendation</vt:lpstr>
      <vt:lpstr>Possible Motion</vt:lpstr>
      <vt:lpstr>Questions</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101</cp:revision>
  <cp:lastPrinted>2014-10-07T22:54:33Z</cp:lastPrinted>
  <dcterms:created xsi:type="dcterms:W3CDTF">2015-09-25T21:46:02Z</dcterms:created>
  <dcterms:modified xsi:type="dcterms:W3CDTF">2019-04-04T18:09:14Z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